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8" r:id="rId3"/>
    <p:sldId id="317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285" r:id="rId19"/>
    <p:sldId id="258" r:id="rId20"/>
  </p:sldIdLst>
  <p:sldSz cx="9906000" cy="6858000" type="A4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1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2629" autoAdjust="0"/>
  </p:normalViewPr>
  <p:slideViewPr>
    <p:cSldViewPr>
      <p:cViewPr varScale="1">
        <p:scale>
          <a:sx n="111" d="100"/>
          <a:sy n="111" d="100"/>
        </p:scale>
        <p:origin x="-1320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626" y="0"/>
            <a:ext cx="2919565" cy="49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3962"/>
            <a:ext cx="2919565" cy="49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626" y="9373962"/>
            <a:ext cx="2919565" cy="49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77F896A-AA49-48CB-9C3E-36702342B6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58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198" y="0"/>
            <a:ext cx="2919565" cy="49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07" y="4688560"/>
            <a:ext cx="4939350" cy="4440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541"/>
            <a:ext cx="2919565" cy="49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198" y="9375541"/>
            <a:ext cx="2919565" cy="49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BA1EA7C-D96C-4047-99D0-8BE9C9451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929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1pPr>
            <a:lvl2pPr marL="739978" indent="-284607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marL="1138428" indent="-227686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marL="1593799" indent="-227686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marL="2049170" indent="-227686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2504542" indent="-22768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2959913" indent="-22768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3415284" indent="-22768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3870655" indent="-22768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fld id="{8901DE01-5872-4B5F-A83D-1782A0F0F79C}" type="slidenum">
              <a:rPr lang="en-US" sz="1200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en-US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BD35C-77EE-4353-9DF1-0E204723D62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1pPr>
            <a:lvl2pPr marL="739978" indent="-284607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marL="1138428" indent="-227686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marL="1593799" indent="-227686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marL="2049170" indent="-227686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2504542" indent="-22768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2959913" indent="-22768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3415284" indent="-22768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3870655" indent="-22768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fld id="{81F45689-3A58-4E9F-A4DF-5A66F6A1BBE1}" type="slidenum">
              <a:rPr lang="en-US" sz="1200">
                <a:solidFill>
                  <a:schemeClr val="tx1"/>
                </a:solidFill>
                <a:latin typeface="Arial" charset="0"/>
              </a:rPr>
              <a:pPr/>
              <a:t>19</a:t>
            </a:fld>
            <a:endParaRPr lang="en-US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574F-DABB-44B1-B204-DF52993497B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z="11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12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669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1219200"/>
            <a:ext cx="19431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219200"/>
            <a:ext cx="5676900" cy="45720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208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474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29389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7526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7526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501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461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26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24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07680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smtClean="0"/>
              <a:t>Kliknite ikonu da biste dodali  sliku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32922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192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 naslova matrice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7526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stilove teksta matrice</a:t>
            </a:r>
          </a:p>
          <a:p>
            <a:pPr lvl="1"/>
            <a:r>
              <a:rPr lang="en-US" smtClean="0"/>
              <a:t>Druga razina</a:t>
            </a:r>
          </a:p>
          <a:p>
            <a:pPr lvl="2"/>
            <a:r>
              <a:rPr lang="en-US" smtClean="0"/>
              <a:t>Treća razina</a:t>
            </a:r>
          </a:p>
          <a:p>
            <a:pPr lvl="3"/>
            <a:r>
              <a:rPr lang="en-US" smtClean="0"/>
              <a:t>Četvrta razina</a:t>
            </a:r>
          </a:p>
          <a:p>
            <a:pPr lvl="4"/>
            <a:r>
              <a:rPr lang="en-US" smtClean="0"/>
              <a:t>Peta razina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92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6496" y="2276872"/>
            <a:ext cx="9000999" cy="1621904"/>
          </a:xfrm>
        </p:spPr>
        <p:txBody>
          <a:bodyPr/>
          <a:lstStyle/>
          <a:p>
            <a:pPr algn="ctr" eaLnBrk="1" hangingPunct="1"/>
            <a:r>
              <a:rPr lang="hr-HR" sz="3200" b="1" dirty="0" smtClean="0">
                <a:solidFill>
                  <a:schemeClr val="accent2"/>
                </a:solidFill>
                <a:latin typeface="Arial Black" pitchFamily="34" charset="0"/>
              </a:rPr>
              <a:t>Ključne kompetencije i strukovno obrazovanje</a:t>
            </a:r>
            <a:r>
              <a:rPr lang="hr-HR" sz="2000" dirty="0" smtClean="0"/>
              <a:t/>
            </a:r>
            <a:br>
              <a:rPr lang="hr-HR" sz="2000" dirty="0" smtClean="0"/>
            </a:br>
            <a:endParaRPr lang="hr-HR" sz="1800" dirty="0" smtClean="0">
              <a:latin typeface="Arial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967288"/>
            <a:ext cx="7113588" cy="838200"/>
          </a:xfrm>
        </p:spPr>
        <p:txBody>
          <a:bodyPr/>
          <a:lstStyle/>
          <a:p>
            <a:r>
              <a:rPr lang="hr-HR" sz="1800" b="1" dirty="0" smtClean="0">
                <a:solidFill>
                  <a:srgbClr val="CC0000"/>
                </a:solidFill>
              </a:rPr>
              <a:t>Ivan Šutalo, dipl. ing.</a:t>
            </a:r>
          </a:p>
          <a:p>
            <a:r>
              <a:rPr lang="hr-HR" dirty="0" smtClean="0">
                <a:solidFill>
                  <a:srgbClr val="CC0000"/>
                </a:solidFill>
              </a:rPr>
              <a:t>Biograd na Moru, 17. svibnja 2013.</a:t>
            </a:r>
            <a:endParaRPr lang="en-US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315078"/>
            <a:ext cx="8496944" cy="3490186"/>
          </a:xfrm>
        </p:spPr>
        <p:txBody>
          <a:bodyPr wrap="square">
            <a:spAutoFit/>
          </a:bodyPr>
          <a:lstStyle/>
          <a:p>
            <a:pPr marL="539750" lvl="1" indent="-457200">
              <a:buFont typeface="+mj-lt"/>
              <a:buAutoNum type="arabicPeriod"/>
            </a:pPr>
            <a:r>
              <a:rPr lang="hr-HR" sz="2400" dirty="0" smtClean="0"/>
              <a:t>Temeljne </a:t>
            </a:r>
            <a:r>
              <a:rPr lang="hr-HR" sz="2400" dirty="0" smtClean="0"/>
              <a:t>i specijalističke strukovne kompetencije</a:t>
            </a:r>
          </a:p>
          <a:p>
            <a:pPr marL="539750" lvl="1" indent="-457200">
              <a:buFont typeface="+mj-lt"/>
              <a:buAutoNum type="arabicPeriod"/>
            </a:pPr>
            <a:r>
              <a:rPr lang="hr-HR" sz="2400" dirty="0" smtClean="0"/>
              <a:t>Ostale kompetencije:</a:t>
            </a:r>
          </a:p>
          <a:p>
            <a:pPr marL="825500" lvl="2" indent="-342900"/>
            <a:r>
              <a:rPr lang="hr-HR" sz="2400" dirty="0" smtClean="0"/>
              <a:t>Istraživanje potreba određenog tržišta</a:t>
            </a:r>
          </a:p>
          <a:p>
            <a:pPr marL="825500" lvl="2" indent="-342900"/>
            <a:r>
              <a:rPr lang="hr-HR" sz="2400" dirty="0" smtClean="0"/>
              <a:t>Analiziranje opravdanosti ulaganja u novu proizvodnju</a:t>
            </a:r>
          </a:p>
          <a:p>
            <a:pPr marL="825500" lvl="2" indent="-342900"/>
            <a:r>
              <a:rPr lang="hr-HR" sz="2400" dirty="0" smtClean="0"/>
              <a:t>Izračun cijene proizvoda</a:t>
            </a:r>
          </a:p>
          <a:p>
            <a:pPr marL="825500" lvl="2" indent="-342900"/>
            <a:r>
              <a:rPr lang="hr-HR" sz="2400" dirty="0" smtClean="0"/>
              <a:t>Istraživanje raspoloživosti radne snage</a:t>
            </a:r>
          </a:p>
          <a:p>
            <a:pPr marL="825500" lvl="2" indent="-342900"/>
            <a:r>
              <a:rPr lang="hr-HR" sz="2400" dirty="0" smtClean="0"/>
              <a:t>…</a:t>
            </a:r>
          </a:p>
        </p:txBody>
      </p:sp>
      <p:sp>
        <p:nvSpPr>
          <p:cNvPr id="5" name="Naslov 3"/>
          <p:cNvSpPr txBox="1">
            <a:spLocks/>
          </p:cNvSpPr>
          <p:nvPr/>
        </p:nvSpPr>
        <p:spPr bwMode="auto">
          <a:xfrm>
            <a:off x="1295400" y="739552"/>
            <a:ext cx="7772400" cy="96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dirty="0"/>
              <a:t>Potrebne kompetencije strukovnjaka na srednjoj </a:t>
            </a:r>
            <a:r>
              <a:rPr lang="hr-HR" sz="2800" b="1" dirty="0" smtClean="0"/>
              <a:t>razini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72448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315078"/>
            <a:ext cx="8640960" cy="3564053"/>
          </a:xfrm>
        </p:spPr>
        <p:txBody>
          <a:bodyPr wrap="square">
            <a:spAutoFit/>
          </a:bodyPr>
          <a:lstStyle/>
          <a:p>
            <a:pPr marL="539750" lvl="1" indent="-457200">
              <a:buFont typeface="+mj-lt"/>
              <a:buAutoNum type="arabicPeriod"/>
            </a:pPr>
            <a:r>
              <a:rPr lang="hr-HR" sz="2400" dirty="0" smtClean="0"/>
              <a:t>Temeljne i specijalističke strukovne kompetencije</a:t>
            </a:r>
          </a:p>
          <a:p>
            <a:pPr marL="539750" lvl="1" indent="-457200">
              <a:buFont typeface="+mj-lt"/>
              <a:buAutoNum type="arabicPeriod"/>
            </a:pPr>
            <a:r>
              <a:rPr lang="hr-HR" sz="2400" dirty="0" smtClean="0"/>
              <a:t>Ostale kompetencije:</a:t>
            </a:r>
          </a:p>
          <a:p>
            <a:pPr marL="825500" lvl="2" indent="-342900"/>
            <a:r>
              <a:rPr lang="hr-HR" sz="2400" dirty="0" smtClean="0"/>
              <a:t>Praćenje razvoja struke</a:t>
            </a:r>
          </a:p>
          <a:p>
            <a:pPr marL="825500" lvl="2" indent="-342900"/>
            <a:r>
              <a:rPr lang="hr-HR" sz="2400" dirty="0" smtClean="0"/>
              <a:t>Analize</a:t>
            </a:r>
          </a:p>
          <a:p>
            <a:pPr marL="825500" lvl="2" indent="-342900"/>
            <a:r>
              <a:rPr lang="hr-HR" sz="2400" dirty="0" smtClean="0"/>
              <a:t>Procjene</a:t>
            </a:r>
          </a:p>
          <a:p>
            <a:pPr marL="825500" lvl="2" indent="-342900"/>
            <a:r>
              <a:rPr lang="hr-HR" sz="2400" dirty="0" smtClean="0"/>
              <a:t>Vođenje radnih sastanaka</a:t>
            </a:r>
          </a:p>
          <a:p>
            <a:pPr marL="825500" lvl="2" indent="-342900"/>
            <a:r>
              <a:rPr lang="hr-HR" sz="2400" dirty="0" smtClean="0"/>
              <a:t>Upravljanje poslovnim odlukama</a:t>
            </a:r>
          </a:p>
          <a:p>
            <a:pPr marL="825500" lvl="2" indent="-342900"/>
            <a:r>
              <a:rPr lang="hr-HR" sz="2400" dirty="0" smtClean="0"/>
              <a:t>…</a:t>
            </a:r>
          </a:p>
        </p:txBody>
      </p:sp>
      <p:sp>
        <p:nvSpPr>
          <p:cNvPr id="5" name="Naslov 3"/>
          <p:cNvSpPr txBox="1">
            <a:spLocks/>
          </p:cNvSpPr>
          <p:nvPr/>
        </p:nvSpPr>
        <p:spPr bwMode="auto">
          <a:xfrm>
            <a:off x="1295400" y="739552"/>
            <a:ext cx="7772400" cy="96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dirty="0"/>
              <a:t>Potrebne kompetencije strukovnjaka na </a:t>
            </a:r>
            <a:r>
              <a:rPr lang="hr-HR" sz="2800" b="1" dirty="0" smtClean="0"/>
              <a:t>visokoj razini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332833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060848"/>
            <a:ext cx="8568952" cy="904863"/>
          </a:xfrm>
        </p:spPr>
        <p:txBody>
          <a:bodyPr wrap="square">
            <a:spAutoFit/>
          </a:bodyPr>
          <a:lstStyle/>
          <a:p>
            <a:pPr marL="82550" lvl="1" indent="0">
              <a:buNone/>
            </a:pPr>
            <a:r>
              <a:rPr lang="hr-HR" sz="2400" dirty="0" smtClean="0"/>
              <a:t>Temeljne i specijalističke </a:t>
            </a:r>
            <a:r>
              <a:rPr lang="hr-HR" sz="2400" b="1" dirty="0" smtClean="0"/>
              <a:t>strukovne kompetencije</a:t>
            </a:r>
          </a:p>
          <a:p>
            <a:pPr marL="82550" lvl="1" indent="0">
              <a:buNone/>
            </a:pPr>
            <a:r>
              <a:rPr lang="hr-HR" sz="2400" dirty="0" smtClean="0"/>
              <a:t>Temeljne </a:t>
            </a:r>
            <a:r>
              <a:rPr lang="hr-HR" sz="2400" b="1" dirty="0" smtClean="0"/>
              <a:t>opće kompetencije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1640632" y="357301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Ukupnost temeljnih i strukovnih kompetencija</a:t>
            </a:r>
            <a:endParaRPr lang="hr-HR" sz="2400" dirty="0"/>
          </a:p>
        </p:txBody>
      </p:sp>
      <p:sp>
        <p:nvSpPr>
          <p:cNvPr id="7" name="Strelica dolje 6"/>
          <p:cNvSpPr/>
          <p:nvPr/>
        </p:nvSpPr>
        <p:spPr bwMode="auto">
          <a:xfrm rot="10800000" flipV="1">
            <a:off x="4032170" y="4091665"/>
            <a:ext cx="504056" cy="63968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2000672" y="4653136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Konkurentnost osobe</a:t>
            </a:r>
          </a:p>
          <a:p>
            <a:r>
              <a:rPr lang="hr-HR" sz="2400" dirty="0" smtClean="0"/>
              <a:t>Konkurentnost gospodarstva</a:t>
            </a:r>
          </a:p>
          <a:p>
            <a:r>
              <a:rPr lang="hr-HR" sz="2400" dirty="0" smtClean="0"/>
              <a:t>Konkurentnost društva</a:t>
            </a:r>
            <a:endParaRPr lang="hr-HR" sz="2400" dirty="0"/>
          </a:p>
        </p:txBody>
      </p:sp>
      <p:sp>
        <p:nvSpPr>
          <p:cNvPr id="8" name="Jednako 7"/>
          <p:cNvSpPr/>
          <p:nvPr/>
        </p:nvSpPr>
        <p:spPr bwMode="auto">
          <a:xfrm>
            <a:off x="3872880" y="2924944"/>
            <a:ext cx="776815" cy="749697"/>
          </a:xfrm>
          <a:prstGeom prst="mathEqua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10" name="Naslov 3"/>
          <p:cNvSpPr txBox="1">
            <a:spLocks/>
          </p:cNvSpPr>
          <p:nvPr/>
        </p:nvSpPr>
        <p:spPr bwMode="auto">
          <a:xfrm>
            <a:off x="1295400" y="739552"/>
            <a:ext cx="7772400" cy="60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dirty="0"/>
              <a:t>Potrebne kompetencije </a:t>
            </a:r>
            <a:r>
              <a:rPr lang="hr-HR" sz="2800" b="1" dirty="0" smtClean="0"/>
              <a:t>strukovnjaka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135819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544" y="2315078"/>
            <a:ext cx="8784976" cy="830997"/>
          </a:xfrm>
        </p:spPr>
        <p:txBody>
          <a:bodyPr wrap="square">
            <a:spAutoFit/>
          </a:bodyPr>
          <a:lstStyle/>
          <a:p>
            <a:pPr marL="82550" lvl="1" indent="0" algn="just">
              <a:buNone/>
            </a:pPr>
            <a:r>
              <a:rPr lang="hr-HR" sz="2400" dirty="0" smtClean="0"/>
              <a:t>Gospodarstvo EU treba postati najkonkurentnije i najdinamičnije gospodarstvo utemeljeno na </a:t>
            </a:r>
            <a:r>
              <a:rPr lang="hr-HR" sz="2400" dirty="0" smtClean="0"/>
              <a:t>znanju.</a:t>
            </a:r>
            <a:endParaRPr lang="hr-HR" sz="2400" dirty="0" smtClean="0"/>
          </a:p>
        </p:txBody>
      </p:sp>
      <p:sp>
        <p:nvSpPr>
          <p:cNvPr id="6" name="Naslov 3"/>
          <p:cNvSpPr txBox="1">
            <a:spLocks/>
          </p:cNvSpPr>
          <p:nvPr/>
        </p:nvSpPr>
        <p:spPr bwMode="auto">
          <a:xfrm>
            <a:off x="1295400" y="739552"/>
            <a:ext cx="7772400" cy="60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dirty="0" smtClean="0"/>
              <a:t>Cilj Europske unije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28412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315078"/>
            <a:ext cx="8208912" cy="461665"/>
          </a:xfrm>
        </p:spPr>
        <p:txBody>
          <a:bodyPr wrap="square">
            <a:spAutoFit/>
          </a:bodyPr>
          <a:lstStyle/>
          <a:p>
            <a:pPr marL="82550" lvl="1" indent="0">
              <a:buNone/>
            </a:pPr>
            <a:r>
              <a:rPr lang="hr-HR" sz="2400" dirty="0" smtClean="0"/>
              <a:t>Široko područje temeljnih strukovnih kompetencija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60984" y="3399383"/>
            <a:ext cx="8208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marL="82550" lvl="1" indent="0">
              <a:buNone/>
            </a:pPr>
            <a:r>
              <a:rPr lang="hr-HR" sz="2400" kern="0" dirty="0" smtClean="0"/>
              <a:t>Široko područje </a:t>
            </a:r>
            <a:r>
              <a:rPr lang="hr-HR" sz="2400" kern="0" dirty="0" smtClean="0"/>
              <a:t>općih temeljnih kompetencija </a:t>
            </a:r>
            <a:endParaRPr lang="hr-HR" sz="2400" kern="0" dirty="0" smtClean="0"/>
          </a:p>
        </p:txBody>
      </p:sp>
      <p:sp>
        <p:nvSpPr>
          <p:cNvPr id="2" name="Plus 1"/>
          <p:cNvSpPr/>
          <p:nvPr/>
        </p:nvSpPr>
        <p:spPr bwMode="auto">
          <a:xfrm>
            <a:off x="4808984" y="2795737"/>
            <a:ext cx="656456" cy="705271"/>
          </a:xfrm>
          <a:prstGeom prst="mathPl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7" name="Naslov 3"/>
          <p:cNvSpPr txBox="1">
            <a:spLocks/>
          </p:cNvSpPr>
          <p:nvPr/>
        </p:nvSpPr>
        <p:spPr bwMode="auto">
          <a:xfrm>
            <a:off x="1295400" y="739552"/>
            <a:ext cx="7772400" cy="60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dirty="0" smtClean="0"/>
              <a:t>Integrativno obrazovanje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67878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8" y="2315078"/>
            <a:ext cx="8697416" cy="461665"/>
          </a:xfrm>
        </p:spPr>
        <p:txBody>
          <a:bodyPr wrap="square">
            <a:spAutoFit/>
          </a:bodyPr>
          <a:lstStyle/>
          <a:p>
            <a:pPr marL="82550" lvl="1" indent="0">
              <a:buNone/>
            </a:pPr>
            <a:r>
              <a:rPr lang="hr-HR" sz="2400" dirty="0" smtClean="0"/>
              <a:t>Visoka razina uskog područje strukovnih kompetencija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36576" y="3399383"/>
            <a:ext cx="8208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marL="82550" lvl="1" indent="0">
              <a:buFont typeface="Times" pitchFamily="18" charset="0"/>
              <a:buNone/>
            </a:pPr>
            <a:r>
              <a:rPr lang="hr-HR" sz="2400" kern="0" dirty="0" smtClean="0"/>
              <a:t>Usko područje općih temeljnih kompetencija </a:t>
            </a:r>
          </a:p>
        </p:txBody>
      </p:sp>
      <p:sp>
        <p:nvSpPr>
          <p:cNvPr id="2" name="Plus 1"/>
          <p:cNvSpPr/>
          <p:nvPr/>
        </p:nvSpPr>
        <p:spPr bwMode="auto">
          <a:xfrm>
            <a:off x="4808984" y="2795737"/>
            <a:ext cx="656456" cy="705271"/>
          </a:xfrm>
          <a:prstGeom prst="mathPl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7" name="Naslov 3"/>
          <p:cNvSpPr txBox="1">
            <a:spLocks/>
          </p:cNvSpPr>
          <p:nvPr/>
        </p:nvSpPr>
        <p:spPr bwMode="auto">
          <a:xfrm>
            <a:off x="1295400" y="739552"/>
            <a:ext cx="7772400" cy="60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dirty="0" smtClean="0"/>
              <a:t>Specijalističko obrazovanje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93395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8" y="2315078"/>
            <a:ext cx="8697416" cy="1348061"/>
          </a:xfrm>
        </p:spPr>
        <p:txBody>
          <a:bodyPr wrap="square">
            <a:spAutoFit/>
          </a:bodyPr>
          <a:lstStyle/>
          <a:p>
            <a:pPr marL="425450" lvl="1" indent="-342900"/>
            <a:r>
              <a:rPr lang="hr-HR" sz="2400" dirty="0" smtClean="0"/>
              <a:t>Lakše odgovara na nove zahtjeve</a:t>
            </a:r>
          </a:p>
          <a:p>
            <a:pPr marL="425450" lvl="1" indent="-342900"/>
            <a:r>
              <a:rPr lang="hr-HR" sz="2400" dirty="0" smtClean="0"/>
              <a:t>Konkurentnija je</a:t>
            </a:r>
          </a:p>
          <a:p>
            <a:pPr marL="425450" lvl="1" indent="-342900"/>
            <a:r>
              <a:rPr lang="hr-HR" sz="2400" dirty="0" smtClean="0"/>
              <a:t>Lakše </a:t>
            </a:r>
            <a:r>
              <a:rPr lang="hr-HR" sz="2400" dirty="0" err="1" smtClean="0"/>
              <a:t>zapošljiva</a:t>
            </a:r>
            <a:endParaRPr lang="hr-HR" sz="2400" dirty="0" smtClean="0"/>
          </a:p>
        </p:txBody>
      </p:sp>
      <p:sp>
        <p:nvSpPr>
          <p:cNvPr id="5" name="Naslov 3"/>
          <p:cNvSpPr txBox="1">
            <a:spLocks/>
          </p:cNvSpPr>
          <p:nvPr/>
        </p:nvSpPr>
        <p:spPr bwMode="auto">
          <a:xfrm>
            <a:off x="1295400" y="739552"/>
            <a:ext cx="7772400" cy="96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dirty="0" smtClean="0"/>
              <a:t>Osoba s razvijenim temeljnim kompetencijama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47255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8" y="2315078"/>
            <a:ext cx="8697416" cy="3342453"/>
          </a:xfrm>
        </p:spPr>
        <p:txBody>
          <a:bodyPr wrap="square">
            <a:spAutoFit/>
          </a:bodyPr>
          <a:lstStyle/>
          <a:p>
            <a:pPr marL="82550" lvl="1" indent="0">
              <a:buNone/>
            </a:pPr>
            <a:r>
              <a:rPr lang="hr-HR" sz="2400" dirty="0" smtClean="0"/>
              <a:t>Nastavni proces:</a:t>
            </a:r>
          </a:p>
          <a:p>
            <a:pPr marL="825500" lvl="2" indent="-342900"/>
            <a:r>
              <a:rPr lang="hr-HR" sz="2400" dirty="0" smtClean="0"/>
              <a:t>Usmjeren na učenika</a:t>
            </a:r>
          </a:p>
          <a:p>
            <a:pPr marL="825500" lvl="2" indent="-342900"/>
            <a:r>
              <a:rPr lang="hr-HR" sz="2400" dirty="0" smtClean="0"/>
              <a:t>Stvaranje uvjeta za učenje odnosno stjecanje svih propisanih kompetencija</a:t>
            </a:r>
          </a:p>
          <a:p>
            <a:pPr marL="825500" lvl="2" indent="-342900"/>
            <a:r>
              <a:rPr lang="hr-HR" sz="2400" dirty="0" smtClean="0"/>
              <a:t>Razvijanje logičkih i kreativnih sposobnosti</a:t>
            </a:r>
          </a:p>
          <a:p>
            <a:pPr marL="825500" lvl="2" indent="-342900"/>
            <a:r>
              <a:rPr lang="hr-HR" sz="2400" dirty="0" smtClean="0"/>
              <a:t>Razvijanje sposobnosti unapređenja i inoviranja proizvoda, procesa, usluga, društvenih odnosa, društva</a:t>
            </a:r>
          </a:p>
        </p:txBody>
      </p:sp>
      <p:sp>
        <p:nvSpPr>
          <p:cNvPr id="5" name="Naslov 3"/>
          <p:cNvSpPr txBox="1">
            <a:spLocks/>
          </p:cNvSpPr>
          <p:nvPr/>
        </p:nvSpPr>
        <p:spPr bwMode="auto">
          <a:xfrm>
            <a:off x="1295400" y="739552"/>
            <a:ext cx="7772400" cy="103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dirty="0" smtClean="0"/>
              <a:t>Osnovni sadržaji programa učenja – ishodi učenja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40947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8584" y="2924944"/>
            <a:ext cx="7412038" cy="584775"/>
          </a:xfrm>
          <a:noFill/>
        </p:spPr>
        <p:txBody>
          <a:bodyPr wrap="square">
            <a:spAutoFit/>
          </a:bodyPr>
          <a:lstStyle/>
          <a:p>
            <a:pPr eaLnBrk="1" hangingPunct="1">
              <a:buFont typeface="Times" pitchFamily="18" charset="0"/>
              <a:buNone/>
            </a:pPr>
            <a:r>
              <a:rPr lang="hr-HR" sz="3200" dirty="0" smtClean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42036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2349500"/>
            <a:ext cx="37338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1113" y="2323728"/>
            <a:ext cx="7772400" cy="457200"/>
          </a:xfrm>
        </p:spPr>
        <p:txBody>
          <a:bodyPr/>
          <a:lstStyle/>
          <a:p>
            <a:pPr eaLnBrk="1" hangingPunct="1"/>
            <a:r>
              <a:rPr lang="hr-HR" dirty="0" smtClean="0"/>
              <a:t>Ključne kompetencije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934893"/>
            <a:ext cx="8386762" cy="710131"/>
          </a:xfrm>
        </p:spPr>
        <p:txBody>
          <a:bodyPr wrap="square">
            <a:spAutoFit/>
          </a:bodyPr>
          <a:lstStyle/>
          <a:p>
            <a:pPr marL="82550" lvl="1" indent="0">
              <a:lnSpc>
                <a:spcPct val="200000"/>
              </a:lnSpc>
              <a:buNone/>
            </a:pPr>
            <a:r>
              <a:rPr lang="hr-HR" sz="2400" dirty="0" smtClean="0"/>
              <a:t>Strukovno obrazovanje</a:t>
            </a:r>
            <a:endParaRPr lang="vi-VN" sz="2400" dirty="0" smtClean="0"/>
          </a:p>
        </p:txBody>
      </p:sp>
      <p:sp>
        <p:nvSpPr>
          <p:cNvPr id="2" name="TekstniOkvir 1"/>
          <p:cNvSpPr txBox="1"/>
          <p:nvPr/>
        </p:nvSpPr>
        <p:spPr>
          <a:xfrm>
            <a:off x="6249144" y="234888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hr-HR" sz="2400" dirty="0" smtClean="0"/>
              <a:t>uloge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r-HR" sz="2400" dirty="0"/>
              <a:t>v</a:t>
            </a:r>
            <a:r>
              <a:rPr lang="hr-HR" sz="2400" dirty="0" smtClean="0"/>
              <a:t>ažnosti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r-HR" sz="2400" dirty="0" smtClean="0"/>
              <a:t>funkcije</a:t>
            </a:r>
            <a:endParaRPr lang="hr-HR" sz="2400" dirty="0"/>
          </a:p>
        </p:txBody>
      </p:sp>
      <p:sp>
        <p:nvSpPr>
          <p:cNvPr id="3" name="Desna vitičasta zagrada 2"/>
          <p:cNvSpPr/>
          <p:nvPr/>
        </p:nvSpPr>
        <p:spPr bwMode="auto">
          <a:xfrm>
            <a:off x="5601072" y="2348880"/>
            <a:ext cx="216024" cy="1200329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682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1295400" y="739552"/>
            <a:ext cx="7772400" cy="457200"/>
          </a:xfrm>
        </p:spPr>
        <p:txBody>
          <a:bodyPr/>
          <a:lstStyle/>
          <a:p>
            <a:pPr lvl="1" algn="ctr"/>
            <a:r>
              <a:rPr lang="hr-HR" sz="2800" b="1" dirty="0"/>
              <a:t>Strukovno obrazovanje - obuhvat</a:t>
            </a:r>
            <a:r>
              <a:rPr lang="vi-VN" sz="2800" b="1" dirty="0"/>
              <a:t/>
            </a:r>
            <a:br>
              <a:rPr lang="vi-VN" sz="2800" b="1" dirty="0"/>
            </a:br>
            <a:endParaRPr lang="hr-HR" sz="2800" b="1" dirty="0"/>
          </a:p>
        </p:txBody>
      </p:sp>
      <p:sp>
        <p:nvSpPr>
          <p:cNvPr id="6" name="Elipsa 5"/>
          <p:cNvSpPr/>
          <p:nvPr/>
        </p:nvSpPr>
        <p:spPr bwMode="auto">
          <a:xfrm>
            <a:off x="3440832" y="2564904"/>
            <a:ext cx="5457056" cy="33123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7" name="TekstniOkvir 6"/>
          <p:cNvSpPr txBox="1"/>
          <p:nvPr/>
        </p:nvSpPr>
        <p:spPr>
          <a:xfrm rot="18657482">
            <a:off x="4868768" y="394511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Obrazovanje odraslih</a:t>
            </a:r>
            <a:endParaRPr lang="hr-H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086295"/>
            <a:ext cx="5112568" cy="3268587"/>
          </a:xfrm>
        </p:spPr>
        <p:txBody>
          <a:bodyPr wrap="square">
            <a:spAutoFit/>
          </a:bodyPr>
          <a:lstStyle/>
          <a:p>
            <a:pPr marL="42545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hr-HR" sz="2400" dirty="0" smtClean="0"/>
              <a:t>Predškolska dob</a:t>
            </a:r>
          </a:p>
          <a:p>
            <a:pPr marL="42545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hr-HR" sz="2400" dirty="0" smtClean="0"/>
              <a:t>Osnovnoškolsko obrazovanje</a:t>
            </a:r>
          </a:p>
          <a:p>
            <a:pPr marL="42545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hr-HR" sz="2400" dirty="0" smtClean="0"/>
              <a:t>Srednjoškolsko obrazovanje</a:t>
            </a:r>
          </a:p>
          <a:p>
            <a:pPr marL="42545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hr-HR" sz="2400" dirty="0" smtClean="0"/>
              <a:t>Visoko obrazovanje</a:t>
            </a:r>
            <a:endParaRPr lang="vi-VN" sz="2400" dirty="0" smtClean="0"/>
          </a:p>
        </p:txBody>
      </p:sp>
    </p:spTree>
    <p:extLst>
      <p:ext uri="{BB962C8B-B14F-4D97-AF65-F5344CB8AC3E}">
        <p14:creationId xmlns:p14="http://schemas.microsoft.com/office/powerpoint/2010/main" val="120482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086295"/>
            <a:ext cx="5112568" cy="2160591"/>
          </a:xfrm>
        </p:spPr>
        <p:txBody>
          <a:bodyPr wrap="square">
            <a:spAutoFit/>
          </a:bodyPr>
          <a:lstStyle/>
          <a:p>
            <a:pPr marL="82550" lvl="1" indent="0">
              <a:lnSpc>
                <a:spcPct val="200000"/>
              </a:lnSpc>
              <a:buNone/>
            </a:pPr>
            <a:r>
              <a:rPr lang="hr-HR" sz="2400" dirty="0" smtClean="0"/>
              <a:t>Predškolska dob – igra: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prepoznavanje</a:t>
            </a:r>
            <a:endParaRPr lang="hr-HR" sz="2400" dirty="0" smtClean="0"/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kreiranje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inoviranje</a:t>
            </a:r>
          </a:p>
        </p:txBody>
      </p:sp>
      <p:sp>
        <p:nvSpPr>
          <p:cNvPr id="3" name="Desna vitičasta zagrada 2"/>
          <p:cNvSpPr/>
          <p:nvPr/>
        </p:nvSpPr>
        <p:spPr bwMode="auto">
          <a:xfrm>
            <a:off x="4592960" y="3068960"/>
            <a:ext cx="300033" cy="108012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5385048" y="3244914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Neformalno strukovno obrazovanje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5385048" y="446905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Prve vizije željenog poziva </a:t>
            </a:r>
            <a:endParaRPr lang="hr-HR" dirty="0"/>
          </a:p>
        </p:txBody>
      </p:sp>
      <p:sp>
        <p:nvSpPr>
          <p:cNvPr id="7" name="Strelica dolje 6"/>
          <p:cNvSpPr/>
          <p:nvPr/>
        </p:nvSpPr>
        <p:spPr bwMode="auto">
          <a:xfrm>
            <a:off x="6393160" y="3952800"/>
            <a:ext cx="300033" cy="5162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8" name="Naslov 3"/>
          <p:cNvSpPr txBox="1">
            <a:spLocks/>
          </p:cNvSpPr>
          <p:nvPr/>
        </p:nvSpPr>
        <p:spPr bwMode="auto">
          <a:xfrm>
            <a:off x="1295400" y="739552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kern="0" dirty="0" smtClean="0"/>
              <a:t>Strukovno obrazovanje - obuhvat</a:t>
            </a:r>
            <a:r>
              <a:rPr lang="vi-VN" sz="2800" b="1" kern="0" dirty="0" smtClean="0"/>
              <a:t/>
            </a:r>
            <a:br>
              <a:rPr lang="vi-VN" sz="2800" b="1" kern="0" dirty="0" smtClean="0"/>
            </a:br>
            <a:endParaRPr lang="hr-HR" sz="2800" b="1" kern="0" dirty="0"/>
          </a:p>
        </p:txBody>
      </p:sp>
    </p:spTree>
    <p:extLst>
      <p:ext uri="{BB962C8B-B14F-4D97-AF65-F5344CB8AC3E}">
        <p14:creationId xmlns:p14="http://schemas.microsoft.com/office/powerpoint/2010/main" val="147616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504" y="2086295"/>
            <a:ext cx="9289032" cy="2160591"/>
          </a:xfrm>
        </p:spPr>
        <p:txBody>
          <a:bodyPr wrap="square">
            <a:spAutoFit/>
          </a:bodyPr>
          <a:lstStyle/>
          <a:p>
            <a:pPr marL="82550" lvl="1" indent="0">
              <a:lnSpc>
                <a:spcPct val="200000"/>
              </a:lnSpc>
              <a:buNone/>
            </a:pPr>
            <a:r>
              <a:rPr lang="hr-HR" sz="2400" dirty="0" smtClean="0"/>
              <a:t>Osnovnoškolsko </a:t>
            </a:r>
            <a:r>
              <a:rPr lang="hr-HR" sz="2400" dirty="0" smtClean="0"/>
              <a:t>obrazovanje: </a:t>
            </a:r>
            <a:r>
              <a:rPr lang="hr-HR" sz="2400" dirty="0" smtClean="0"/>
              <a:t>izložbe, smotre, </a:t>
            </a:r>
            <a:r>
              <a:rPr lang="hr-HR" sz="2400" dirty="0" smtClean="0"/>
              <a:t>sajmovi</a:t>
            </a:r>
            <a:endParaRPr lang="hr-HR" sz="2400" dirty="0" smtClean="0"/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Organizacija </a:t>
            </a:r>
            <a:r>
              <a:rPr lang="hr-HR" sz="2400" dirty="0" smtClean="0"/>
              <a:t>prostora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Javna komunikacija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Obrazloženje ideje</a:t>
            </a:r>
          </a:p>
        </p:txBody>
      </p:sp>
      <p:sp>
        <p:nvSpPr>
          <p:cNvPr id="3" name="Desna vitičasta zagrada 2"/>
          <p:cNvSpPr/>
          <p:nvPr/>
        </p:nvSpPr>
        <p:spPr bwMode="auto">
          <a:xfrm>
            <a:off x="5097016" y="3068960"/>
            <a:ext cx="258029" cy="108012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5745088" y="3225170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Neformalno strukovno obrazovanje</a:t>
            </a:r>
            <a:endParaRPr lang="hr-HR" dirty="0"/>
          </a:p>
        </p:txBody>
      </p:sp>
      <p:sp>
        <p:nvSpPr>
          <p:cNvPr id="6" name="Naslov 3"/>
          <p:cNvSpPr txBox="1">
            <a:spLocks/>
          </p:cNvSpPr>
          <p:nvPr/>
        </p:nvSpPr>
        <p:spPr bwMode="auto">
          <a:xfrm>
            <a:off x="1295400" y="739552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kern="0" dirty="0" smtClean="0"/>
              <a:t>Strukovno obrazovanje - obuhvat</a:t>
            </a:r>
            <a:r>
              <a:rPr lang="vi-VN" sz="2800" b="1" kern="0" dirty="0" smtClean="0"/>
              <a:t/>
            </a:r>
            <a:br>
              <a:rPr lang="vi-VN" sz="2800" b="1" kern="0" dirty="0" smtClean="0"/>
            </a:br>
            <a:endParaRPr lang="hr-HR" sz="2800" b="1" kern="0" dirty="0"/>
          </a:p>
        </p:txBody>
      </p:sp>
    </p:spTree>
    <p:extLst>
      <p:ext uri="{BB962C8B-B14F-4D97-AF65-F5344CB8AC3E}">
        <p14:creationId xmlns:p14="http://schemas.microsoft.com/office/powerpoint/2010/main" val="131828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086295"/>
            <a:ext cx="6624736" cy="2603790"/>
          </a:xfrm>
        </p:spPr>
        <p:txBody>
          <a:bodyPr wrap="square">
            <a:spAutoFit/>
          </a:bodyPr>
          <a:lstStyle/>
          <a:p>
            <a:pPr marL="82550" lvl="1" indent="0">
              <a:lnSpc>
                <a:spcPct val="200000"/>
              </a:lnSpc>
              <a:buNone/>
            </a:pPr>
            <a:r>
              <a:rPr lang="hr-HR" sz="2400" dirty="0" smtClean="0"/>
              <a:t>Srednjoškolsko strukovno obrazovanje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70 </a:t>
            </a:r>
            <a:r>
              <a:rPr lang="hr-HR" sz="2400" dirty="0" smtClean="0"/>
              <a:t>% srednjoškolske populacije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kreiranje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izrada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projektiranje</a:t>
            </a:r>
          </a:p>
        </p:txBody>
      </p:sp>
      <p:sp>
        <p:nvSpPr>
          <p:cNvPr id="5" name="Naslov 3"/>
          <p:cNvSpPr txBox="1">
            <a:spLocks/>
          </p:cNvSpPr>
          <p:nvPr/>
        </p:nvSpPr>
        <p:spPr bwMode="auto">
          <a:xfrm>
            <a:off x="1295400" y="739552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kern="0" dirty="0" smtClean="0"/>
              <a:t>Strukovno obrazovanje - obuhvat</a:t>
            </a:r>
            <a:r>
              <a:rPr lang="vi-VN" sz="2800" b="1" kern="0" dirty="0" smtClean="0"/>
              <a:t/>
            </a:r>
            <a:br>
              <a:rPr lang="vi-VN" sz="2800" b="1" kern="0" dirty="0" smtClean="0"/>
            </a:br>
            <a:endParaRPr lang="hr-HR" sz="2800" b="1" kern="0" dirty="0"/>
          </a:p>
        </p:txBody>
      </p:sp>
    </p:spTree>
    <p:extLst>
      <p:ext uri="{BB962C8B-B14F-4D97-AF65-F5344CB8AC3E}">
        <p14:creationId xmlns:p14="http://schemas.microsoft.com/office/powerpoint/2010/main" val="104201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086295"/>
            <a:ext cx="6624736" cy="3046988"/>
          </a:xfrm>
        </p:spPr>
        <p:txBody>
          <a:bodyPr wrap="square">
            <a:spAutoFit/>
          </a:bodyPr>
          <a:lstStyle/>
          <a:p>
            <a:pPr marL="82550" lvl="1" indent="0">
              <a:lnSpc>
                <a:spcPct val="200000"/>
              </a:lnSpc>
              <a:buNone/>
            </a:pPr>
            <a:r>
              <a:rPr lang="hr-HR" sz="2400" dirty="0" smtClean="0"/>
              <a:t>Visokoškolsko strukovno obrazovanje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&gt;</a:t>
            </a:r>
            <a:r>
              <a:rPr lang="hr-HR" sz="2400" dirty="0" smtClean="0"/>
              <a:t>70 % studenata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vizija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ideja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projektiranje</a:t>
            </a:r>
          </a:p>
          <a:p>
            <a:pPr marL="825500" lvl="2" indent="-342900">
              <a:buFont typeface="Arial" pitchFamily="34" charset="0"/>
              <a:buChar char="•"/>
            </a:pPr>
            <a:r>
              <a:rPr lang="hr-HR" sz="2400" dirty="0" smtClean="0"/>
              <a:t>vođenje</a:t>
            </a:r>
          </a:p>
        </p:txBody>
      </p:sp>
      <p:sp>
        <p:nvSpPr>
          <p:cNvPr id="5" name="Naslov 3"/>
          <p:cNvSpPr txBox="1">
            <a:spLocks/>
          </p:cNvSpPr>
          <p:nvPr/>
        </p:nvSpPr>
        <p:spPr bwMode="auto">
          <a:xfrm>
            <a:off x="1295400" y="739552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kern="0" dirty="0" smtClean="0"/>
              <a:t>Strukovno obrazovanje - obuhvat</a:t>
            </a:r>
            <a:r>
              <a:rPr lang="vi-VN" sz="2800" b="1" kern="0" dirty="0" smtClean="0"/>
              <a:t/>
            </a:r>
            <a:br>
              <a:rPr lang="vi-VN" sz="2800" b="1" kern="0" dirty="0" smtClean="0"/>
            </a:br>
            <a:endParaRPr lang="hr-HR" sz="2800" b="1" kern="0" dirty="0"/>
          </a:p>
        </p:txBody>
      </p:sp>
    </p:spTree>
    <p:extLst>
      <p:ext uri="{BB962C8B-B14F-4D97-AF65-F5344CB8AC3E}">
        <p14:creationId xmlns:p14="http://schemas.microsoft.com/office/powerpoint/2010/main" val="310423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086295"/>
            <a:ext cx="8208912" cy="1643527"/>
          </a:xfrm>
        </p:spPr>
        <p:txBody>
          <a:bodyPr wrap="square">
            <a:spAutoFit/>
          </a:bodyPr>
          <a:lstStyle/>
          <a:p>
            <a:pPr marL="82550" lvl="1" indent="0">
              <a:lnSpc>
                <a:spcPct val="200000"/>
              </a:lnSpc>
              <a:buNone/>
            </a:pPr>
            <a:r>
              <a:rPr lang="hr-HR" sz="2400" dirty="0" smtClean="0"/>
              <a:t>Najveći tragovi krize – uslužne djelatnosti</a:t>
            </a:r>
          </a:p>
          <a:p>
            <a:pPr marL="82550" lvl="1" indent="0">
              <a:buNone/>
            </a:pPr>
            <a:r>
              <a:rPr lang="hr-HR" sz="2400" dirty="0" smtClean="0"/>
              <a:t>Najmanji tragovi krize – proizvodne (industrijske djelatnosti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1280592" y="400506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Strukovno obrazovanje - generator razvoja ljudskih potencijala a time i generator razvoja nacionalnih gospodarstava</a:t>
            </a:r>
            <a:endParaRPr lang="hr-HR" sz="2400" b="1" dirty="0">
              <a:solidFill>
                <a:srgbClr val="FF0000"/>
              </a:solidFill>
            </a:endParaRPr>
          </a:p>
        </p:txBody>
      </p:sp>
      <p:sp>
        <p:nvSpPr>
          <p:cNvPr id="5" name="Naslov 3"/>
          <p:cNvSpPr txBox="1">
            <a:spLocks/>
          </p:cNvSpPr>
          <p:nvPr/>
        </p:nvSpPr>
        <p:spPr bwMode="auto">
          <a:xfrm>
            <a:off x="1295400" y="739552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kern="0" dirty="0" smtClean="0"/>
              <a:t>Strukovno obrazovanje - uloga</a:t>
            </a:r>
            <a:endParaRPr lang="hr-HR" sz="2800" b="1" kern="0" dirty="0"/>
          </a:p>
        </p:txBody>
      </p:sp>
    </p:spTree>
    <p:extLst>
      <p:ext uri="{BB962C8B-B14F-4D97-AF65-F5344CB8AC3E}">
        <p14:creationId xmlns:p14="http://schemas.microsoft.com/office/powerpoint/2010/main" val="2444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8584" y="2086295"/>
            <a:ext cx="8208912" cy="2603790"/>
          </a:xfrm>
        </p:spPr>
        <p:txBody>
          <a:bodyPr wrap="square">
            <a:spAutoFit/>
          </a:bodyPr>
          <a:lstStyle/>
          <a:p>
            <a:pPr marL="82550" lvl="1" indent="0">
              <a:buNone/>
            </a:pPr>
            <a:r>
              <a:rPr lang="hr-HR" sz="2400" dirty="0" smtClean="0"/>
              <a:t>Strukovno obrazovanje – trajno stvaranje ljudskog potencijala: </a:t>
            </a:r>
          </a:p>
          <a:p>
            <a:pPr marL="82550" lvl="1" indent="0">
              <a:buNone/>
            </a:pPr>
            <a:endParaRPr lang="hr-HR" sz="2400" dirty="0" smtClean="0"/>
          </a:p>
          <a:p>
            <a:pPr marL="425450" lvl="1" indent="-342900"/>
            <a:r>
              <a:rPr lang="hr-HR" sz="2400" dirty="0" smtClean="0"/>
              <a:t>Istraživanje potreba globalnog tržišta</a:t>
            </a:r>
          </a:p>
          <a:p>
            <a:pPr marL="425450" lvl="1" indent="-342900"/>
            <a:r>
              <a:rPr lang="hr-HR" sz="2400" dirty="0" smtClean="0"/>
              <a:t>Inoviranje postojećih i stvaranje novih proizvoda</a:t>
            </a:r>
          </a:p>
          <a:p>
            <a:pPr marL="425450" lvl="1" indent="-342900"/>
            <a:r>
              <a:rPr lang="hr-HR" sz="2400" dirty="0" smtClean="0"/>
              <a:t>Stvaranje novih vrijednosti</a:t>
            </a:r>
          </a:p>
        </p:txBody>
      </p:sp>
      <p:sp>
        <p:nvSpPr>
          <p:cNvPr id="5" name="Naslov 3"/>
          <p:cNvSpPr txBox="1">
            <a:spLocks/>
          </p:cNvSpPr>
          <p:nvPr/>
        </p:nvSpPr>
        <p:spPr bwMode="auto">
          <a:xfrm>
            <a:off x="1295400" y="739552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pPr marL="0" lvl="1" algn="ctr"/>
            <a:r>
              <a:rPr lang="hr-HR" sz="2800" b="1" kern="0" dirty="0" smtClean="0"/>
              <a:t>Strukovno obrazovanje - uloga</a:t>
            </a:r>
            <a:endParaRPr lang="hr-HR" sz="2800" b="1" kern="0" dirty="0"/>
          </a:p>
        </p:txBody>
      </p:sp>
    </p:spTree>
    <p:extLst>
      <p:ext uri="{BB962C8B-B14F-4D97-AF65-F5344CB8AC3E}">
        <p14:creationId xmlns:p14="http://schemas.microsoft.com/office/powerpoint/2010/main" val="16853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OO_2011_hr">
  <a:themeElements>
    <a:clrScheme name="ASO_novi predloža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O_novi predložak">
      <a:majorFont>
        <a:latin typeface="Verdana"/>
        <a:ea typeface="ヒラギノ角ゴ Pro W3"/>
        <a:cs typeface=""/>
      </a:majorFont>
      <a:minorFont>
        <a:latin typeface="Verdana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Verdana" pitchFamily="34" charset="0"/>
            <a:ea typeface="ヒラギノ角ゴ Pro W3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Verdana" pitchFamily="34" charset="0"/>
            <a:ea typeface="ヒラギノ角ゴ Pro W3" pitchFamily="96" charset="-128"/>
          </a:defRPr>
        </a:defPPr>
      </a:lstStyle>
    </a:lnDef>
  </a:objectDefaults>
  <a:extraClrSchemeLst>
    <a:extraClrScheme>
      <a:clrScheme name="ASO_novi predloža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ASOO_2011_hr</Template>
  <TotalTime>1218</TotalTime>
  <Words>367</Words>
  <Application>Microsoft Office PowerPoint</Application>
  <PresentationFormat>A4 (210x297 mm)</PresentationFormat>
  <Paragraphs>112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ASOO_2011_hr</vt:lpstr>
      <vt:lpstr>Ključne kompetencije i strukovno obrazovanje </vt:lpstr>
      <vt:lpstr>Ključne kompetencije</vt:lpstr>
      <vt:lpstr>Strukovno obrazovanje - obuhvat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Agencija za strukovno obrazovanje i obrazovanje odraslih – kratki pregled</dc:title>
  <dc:creator>Nino Buić</dc:creator>
  <cp:lastModifiedBy>Ivan Šutalo</cp:lastModifiedBy>
  <cp:revision>85</cp:revision>
  <cp:lastPrinted>2013-04-29T16:05:02Z</cp:lastPrinted>
  <dcterms:created xsi:type="dcterms:W3CDTF">2013-04-02T12:08:01Z</dcterms:created>
  <dcterms:modified xsi:type="dcterms:W3CDTF">2013-05-21T13:25:45Z</dcterms:modified>
</cp:coreProperties>
</file>